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a5e0252d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a5e0252d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a5e0252d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a5e0252d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a5e0252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a5e0252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a5e0252d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a5e0252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a5e0252d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a5e0252d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a5fb5623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a5fb5623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a5fb5623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a5fb5623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7129a2c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7129a2c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ert.ssi.gouv.fr/" TargetMode="External"/><Relationship Id="rId4" Type="http://schemas.openxmlformats.org/officeDocument/2006/relationships/hyperlink" Target="https://www.cert.ssi.gouv.fr/csirt/csirt-regionaux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ssi.gouv.f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bt-blue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L’ANSSI, les CERT &amp; les SOC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280052" y="46023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Présenté par Julien Koerber, Akif Aslankilic et Grégory Runser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040" u="sng">
                <a:solidFill>
                  <a:srgbClr val="999999"/>
                </a:solidFill>
              </a:rPr>
              <a:t>Plan </a:t>
            </a:r>
            <a:endParaRPr sz="4040" u="sng">
              <a:solidFill>
                <a:srgbClr val="999999"/>
              </a:solidFill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❖"/>
            </a:pPr>
            <a:r>
              <a:rPr lang="fr" sz="2800">
                <a:solidFill>
                  <a:srgbClr val="000000"/>
                </a:solidFill>
              </a:rPr>
              <a:t>Introduction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fr" sz="2800"/>
              <a:t>L’ANSSI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fr" sz="2800"/>
              <a:t>les CERT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fr" sz="2800"/>
              <a:t>les SOC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❖"/>
            </a:pPr>
            <a:r>
              <a:rPr lang="fr" sz="2800">
                <a:solidFill>
                  <a:srgbClr val="000000"/>
                </a:solidFill>
              </a:rPr>
              <a:t>Conclusion 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68175" y="-57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: Un environnement commun…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2635192" y="932647"/>
            <a:ext cx="3873625" cy="3839371"/>
            <a:chOff x="2702876" y="414352"/>
            <a:chExt cx="4025382" cy="3899026"/>
          </a:xfrm>
        </p:grpSpPr>
        <p:sp>
          <p:nvSpPr>
            <p:cNvPr id="100" name="Google Shape;100;p15"/>
            <p:cNvSpPr/>
            <p:nvPr/>
          </p:nvSpPr>
          <p:spPr>
            <a:xfrm>
              <a:off x="2944084" y="812078"/>
              <a:ext cx="3501300" cy="35013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15"/>
            <p:cNvGrpSpPr/>
            <p:nvPr/>
          </p:nvGrpSpPr>
          <p:grpSpPr>
            <a:xfrm>
              <a:off x="3611776" y="414352"/>
              <a:ext cx="2166000" cy="2166000"/>
              <a:chOff x="3611776" y="414352"/>
              <a:chExt cx="2166000" cy="2166000"/>
            </a:xfrm>
          </p:grpSpPr>
          <p:sp>
            <p:nvSpPr>
              <p:cNvPr id="102" name="Google Shape;102;p15"/>
              <p:cNvSpPr/>
              <p:nvPr/>
            </p:nvSpPr>
            <p:spPr>
              <a:xfrm>
                <a:off x="3611776" y="414352"/>
                <a:ext cx="2166000" cy="2166000"/>
              </a:xfrm>
              <a:prstGeom prst="ellipse">
                <a:avLst/>
              </a:prstGeom>
              <a:solidFill>
                <a:srgbClr val="D8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 txBox="1"/>
              <p:nvPr/>
            </p:nvSpPr>
            <p:spPr>
              <a:xfrm>
                <a:off x="3967546" y="1027503"/>
                <a:ext cx="1496100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L’ANSSI</a:t>
                </a:r>
                <a:endParaRPr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>
              <a:off x="4562258" y="2032864"/>
              <a:ext cx="2166000" cy="2166000"/>
              <a:chOff x="4562258" y="2032864"/>
              <a:chExt cx="2166000" cy="2166000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4562258" y="2032864"/>
                <a:ext cx="2166000" cy="2166000"/>
              </a:xfrm>
              <a:prstGeom prst="ellipse">
                <a:avLst/>
              </a:prstGeom>
              <a:solidFill>
                <a:srgbClr val="B02C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 txBox="1"/>
              <p:nvPr/>
            </p:nvSpPr>
            <p:spPr>
              <a:xfrm>
                <a:off x="5079846" y="2834728"/>
                <a:ext cx="1496100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Les CERT</a:t>
                </a:r>
                <a:endParaRPr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7" name="Google Shape;107;p15"/>
            <p:cNvGrpSpPr/>
            <p:nvPr/>
          </p:nvGrpSpPr>
          <p:grpSpPr>
            <a:xfrm>
              <a:off x="2702876" y="2032864"/>
              <a:ext cx="2166000" cy="2166000"/>
              <a:chOff x="2702876" y="2032864"/>
              <a:chExt cx="2166000" cy="21660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2702876" y="2032864"/>
                <a:ext cx="2166000" cy="2166000"/>
              </a:xfrm>
              <a:prstGeom prst="ellipse">
                <a:avLst/>
              </a:prstGeom>
              <a:solidFill>
                <a:srgbClr val="80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 txBox="1"/>
              <p:nvPr/>
            </p:nvSpPr>
            <p:spPr>
              <a:xfrm>
                <a:off x="2855281" y="2834728"/>
                <a:ext cx="1496100" cy="7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Les SOC</a:t>
                </a:r>
                <a:endParaRPr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3803542" y="1949823"/>
              <a:ext cx="1785600" cy="1225800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300">
                  <a:latin typeface="Raleway"/>
                  <a:ea typeface="Raleway"/>
                  <a:cs typeface="Raleway"/>
                  <a:sym typeface="Raleway"/>
                </a:rPr>
                <a:t>La sécurité informatique</a:t>
              </a:r>
              <a:endParaRPr b="1" sz="13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CERT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132025" y="4485075"/>
            <a:ext cx="42234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latin typeface="Lato"/>
                <a:ea typeface="Lato"/>
                <a:cs typeface="Lato"/>
                <a:sym typeface="Lato"/>
              </a:rPr>
              <a:t>sources:</a:t>
            </a:r>
            <a:endParaRPr sz="10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https://www.cert.ssi.gouv.fr/</a:t>
            </a:r>
            <a:r>
              <a:rPr lang="fr" sz="1050">
                <a:latin typeface="Lato"/>
                <a:ea typeface="Lato"/>
                <a:cs typeface="Lato"/>
                <a:sym typeface="Lato"/>
              </a:rPr>
              <a:t> (site du gouvernement) </a:t>
            </a:r>
            <a:endParaRPr sz="10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https://www.cert.ssi.gouv.fr/csirt/csirt-regionaux/</a:t>
            </a:r>
            <a:endParaRPr sz="105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4528075" y="599832"/>
            <a:ext cx="4676425" cy="3829168"/>
            <a:chOff x="4698825" y="567807"/>
            <a:chExt cx="4676425" cy="3829168"/>
          </a:xfrm>
        </p:grpSpPr>
        <p:pic>
          <p:nvPicPr>
            <p:cNvPr id="118" name="Google Shape;11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8750" y="2556075"/>
              <a:ext cx="1543050" cy="15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 txBox="1"/>
            <p:nvPr/>
          </p:nvSpPr>
          <p:spPr>
            <a:xfrm>
              <a:off x="6111075" y="2066200"/>
              <a:ext cx="195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Centralisation</a:t>
              </a:r>
              <a:endParaRPr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7687750" y="2930150"/>
              <a:ext cx="16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Traitement</a:t>
              </a: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7269575" y="3996775"/>
              <a:ext cx="180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M</a:t>
              </a:r>
              <a:r>
                <a:rPr lang="fr"/>
                <a:t>aintenance</a:t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5167250" y="3996763"/>
              <a:ext cx="154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Prévention</a:t>
              </a: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4698825" y="2930150"/>
              <a:ext cx="168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Coordination</a:t>
              </a:r>
              <a:endParaRPr/>
            </a:p>
          </p:txBody>
        </p:sp>
        <p:pic>
          <p:nvPicPr>
            <p:cNvPr id="124" name="Google Shape;124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72600" y="567807"/>
              <a:ext cx="3528900" cy="1201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30000" y="1318650"/>
            <a:ext cx="44487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L’ANSSI et ses missions 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25" y="282575"/>
            <a:ext cx="2095000" cy="209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85622" y="4633850"/>
            <a:ext cx="36852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330"/>
              <a:t>Sources :</a:t>
            </a:r>
            <a:endParaRPr sz="433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330" u="sng">
                <a:solidFill>
                  <a:schemeClr val="hlink"/>
                </a:solidFill>
                <a:hlinkClick r:id="rId4"/>
              </a:rPr>
              <a:t>https://www.ssi.gouv.fr/</a:t>
            </a:r>
            <a:r>
              <a:rPr lang="fr" sz="4330"/>
              <a:t> ( site du gouvernement) </a:t>
            </a:r>
            <a:endParaRPr sz="45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5726745" y="1789486"/>
            <a:ext cx="3600051" cy="3600174"/>
            <a:chOff x="1978637" y="71333"/>
            <a:chExt cx="4883411" cy="4965758"/>
          </a:xfrm>
        </p:grpSpPr>
        <p:sp>
          <p:nvSpPr>
            <p:cNvPr id="133" name="Google Shape;133;p17"/>
            <p:cNvSpPr/>
            <p:nvPr/>
          </p:nvSpPr>
          <p:spPr>
            <a:xfrm rot="-2081266">
              <a:off x="3913420" y="1905189"/>
              <a:ext cx="1323660" cy="1321079"/>
            </a:xfrm>
            <a:prstGeom prst="ellipse">
              <a:avLst/>
            </a:prstGeom>
            <a:solidFill>
              <a:srgbClr val="A1C3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17"/>
            <p:cNvGrpSpPr/>
            <p:nvPr/>
          </p:nvGrpSpPr>
          <p:grpSpPr>
            <a:xfrm>
              <a:off x="1978637" y="1202068"/>
              <a:ext cx="2407147" cy="2190413"/>
              <a:chOff x="1978637" y="1202068"/>
              <a:chExt cx="2407147" cy="2190413"/>
            </a:xfrm>
          </p:grpSpPr>
          <p:sp>
            <p:nvSpPr>
              <p:cNvPr id="135" name="Google Shape;135;p17"/>
              <p:cNvSpPr/>
              <p:nvPr/>
            </p:nvSpPr>
            <p:spPr>
              <a:xfrm rot="-2081187">
                <a:off x="2278971" y="1519484"/>
                <a:ext cx="1601327" cy="1555582"/>
              </a:xfrm>
              <a:custGeom>
                <a:rect b="b" l="l" r="r" t="t"/>
                <a:pathLst>
                  <a:path extrusionOk="0" h="240" w="246">
                    <a:moveTo>
                      <a:pt x="246" y="29"/>
                    </a:moveTo>
                    <a:cubicBezTo>
                      <a:pt x="241" y="19"/>
                      <a:pt x="235" y="9"/>
                      <a:pt x="228" y="0"/>
                    </a:cubicBezTo>
                    <a:cubicBezTo>
                      <a:pt x="111" y="25"/>
                      <a:pt x="19" y="120"/>
                      <a:pt x="0" y="240"/>
                    </a:cubicBezTo>
                    <a:cubicBezTo>
                      <a:pt x="11" y="237"/>
                      <a:pt x="22" y="234"/>
                      <a:pt x="34" y="232"/>
                    </a:cubicBezTo>
                    <a:cubicBezTo>
                      <a:pt x="56" y="128"/>
                      <a:pt x="140" y="46"/>
                      <a:pt x="246" y="29"/>
                    </a:cubicBezTo>
                    <a:close/>
                  </a:path>
                </a:pathLst>
              </a:custGeom>
              <a:solidFill>
                <a:srgbClr val="A1C3FA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 rot="-2081188">
                <a:off x="2605674" y="1601249"/>
                <a:ext cx="1541190" cy="1320966"/>
              </a:xfrm>
              <a:custGeom>
                <a:rect b="b" l="l" r="r" t="t"/>
                <a:pathLst>
                  <a:path extrusionOk="0" h="213" w="248">
                    <a:moveTo>
                      <a:pt x="142" y="213"/>
                    </a:moveTo>
                    <a:cubicBezTo>
                      <a:pt x="152" y="188"/>
                      <a:pt x="170" y="167"/>
                      <a:pt x="194" y="153"/>
                    </a:cubicBezTo>
                    <a:cubicBezTo>
                      <a:pt x="211" y="143"/>
                      <a:pt x="230" y="137"/>
                      <a:pt x="248" y="136"/>
                    </a:cubicBezTo>
                    <a:cubicBezTo>
                      <a:pt x="247" y="87"/>
                      <a:pt x="234" y="41"/>
                      <a:pt x="212" y="0"/>
                    </a:cubicBezTo>
                    <a:cubicBezTo>
                      <a:pt x="106" y="17"/>
                      <a:pt x="22" y="99"/>
                      <a:pt x="0" y="203"/>
                    </a:cubicBezTo>
                    <a:cubicBezTo>
                      <a:pt x="46" y="195"/>
                      <a:pt x="95" y="198"/>
                      <a:pt x="142" y="213"/>
                    </a:cubicBezTo>
                    <a:close/>
                  </a:path>
                </a:pathLst>
              </a:custGeom>
              <a:solidFill>
                <a:srgbClr val="0C58D3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7"/>
              <p:cNvSpPr txBox="1"/>
              <p:nvPr/>
            </p:nvSpPr>
            <p:spPr>
              <a:xfrm rot="-4432199">
                <a:off x="2798390" y="1964894"/>
                <a:ext cx="1304451" cy="562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Contribution à la protection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8" name="Google Shape;138;p17"/>
            <p:cNvGrpSpPr/>
            <p:nvPr/>
          </p:nvGrpSpPr>
          <p:grpSpPr>
            <a:xfrm>
              <a:off x="2867112" y="2599927"/>
              <a:ext cx="2108006" cy="2437164"/>
              <a:chOff x="2867112" y="2599927"/>
              <a:chExt cx="2108006" cy="2437164"/>
            </a:xfrm>
          </p:grpSpPr>
          <p:sp>
            <p:nvSpPr>
              <p:cNvPr id="139" name="Google Shape;139;p17"/>
              <p:cNvSpPr/>
              <p:nvPr/>
            </p:nvSpPr>
            <p:spPr>
              <a:xfrm rot="-2081188">
                <a:off x="3325156" y="2966530"/>
                <a:ext cx="1061085" cy="1941128"/>
              </a:xfrm>
              <a:custGeom>
                <a:rect b="b" l="l" r="r" t="t"/>
                <a:pathLst>
                  <a:path extrusionOk="0" h="300" w="163">
                    <a:moveTo>
                      <a:pt x="32" y="39"/>
                    </a:moveTo>
                    <a:cubicBezTo>
                      <a:pt x="32" y="26"/>
                      <a:pt x="33" y="13"/>
                      <a:pt x="35" y="0"/>
                    </a:cubicBezTo>
                    <a:cubicBezTo>
                      <a:pt x="24" y="2"/>
                      <a:pt x="13" y="5"/>
                      <a:pt x="2" y="8"/>
                    </a:cubicBezTo>
                    <a:cubicBezTo>
                      <a:pt x="1" y="19"/>
                      <a:pt x="0" y="29"/>
                      <a:pt x="0" y="39"/>
                    </a:cubicBezTo>
                    <a:cubicBezTo>
                      <a:pt x="0" y="153"/>
                      <a:pt x="65" y="252"/>
                      <a:pt x="160" y="300"/>
                    </a:cubicBezTo>
                    <a:cubicBezTo>
                      <a:pt x="160" y="289"/>
                      <a:pt x="161" y="277"/>
                      <a:pt x="163" y="265"/>
                    </a:cubicBezTo>
                    <a:cubicBezTo>
                      <a:pt x="85" y="220"/>
                      <a:pt x="32" y="136"/>
                      <a:pt x="32" y="39"/>
                    </a:cubicBezTo>
                    <a:close/>
                  </a:path>
                </a:pathLst>
              </a:custGeom>
              <a:solidFill>
                <a:srgbClr val="A1C3FA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 rot="-2081187">
                <a:off x="3456358" y="2773799"/>
                <a:ext cx="1138968" cy="1690435"/>
              </a:xfrm>
              <a:custGeom>
                <a:rect b="b" l="l" r="r" t="t"/>
                <a:pathLst>
                  <a:path extrusionOk="0" h="273" w="183">
                    <a:moveTo>
                      <a:pt x="156" y="108"/>
                    </a:moveTo>
                    <a:cubicBezTo>
                      <a:pt x="139" y="79"/>
                      <a:pt x="136" y="46"/>
                      <a:pt x="144" y="16"/>
                    </a:cubicBezTo>
                    <a:cubicBezTo>
                      <a:pt x="97" y="2"/>
                      <a:pt x="48" y="0"/>
                      <a:pt x="3" y="8"/>
                    </a:cubicBezTo>
                    <a:cubicBezTo>
                      <a:pt x="1" y="21"/>
                      <a:pt x="0" y="34"/>
                      <a:pt x="0" y="47"/>
                    </a:cubicBezTo>
                    <a:cubicBezTo>
                      <a:pt x="0" y="144"/>
                      <a:pt x="53" y="228"/>
                      <a:pt x="131" y="273"/>
                    </a:cubicBezTo>
                    <a:cubicBezTo>
                      <a:pt x="138" y="227"/>
                      <a:pt x="155" y="182"/>
                      <a:pt x="183" y="141"/>
                    </a:cubicBezTo>
                    <a:cubicBezTo>
                      <a:pt x="173" y="132"/>
                      <a:pt x="163" y="121"/>
                      <a:pt x="156" y="108"/>
                    </a:cubicBezTo>
                    <a:close/>
                  </a:path>
                </a:pathLst>
              </a:custGeom>
              <a:solidFill>
                <a:srgbClr val="0D5DDF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7"/>
              <p:cNvSpPr txBox="1"/>
              <p:nvPr/>
            </p:nvSpPr>
            <p:spPr>
              <a:xfrm rot="2156063">
                <a:off x="3231785" y="3231412"/>
                <a:ext cx="1304574" cy="562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Coordination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2" name="Google Shape;142;p17"/>
            <p:cNvGrpSpPr/>
            <p:nvPr/>
          </p:nvGrpSpPr>
          <p:grpSpPr>
            <a:xfrm>
              <a:off x="4337515" y="2464414"/>
              <a:ext cx="2424506" cy="2097542"/>
              <a:chOff x="4337515" y="2464414"/>
              <a:chExt cx="2424506" cy="2097542"/>
            </a:xfrm>
          </p:grpSpPr>
          <p:sp>
            <p:nvSpPr>
              <p:cNvPr id="143" name="Google Shape;143;p17"/>
              <p:cNvSpPr/>
              <p:nvPr/>
            </p:nvSpPr>
            <p:spPr>
              <a:xfrm rot="-2081187">
                <a:off x="4648818" y="3375680"/>
                <a:ext cx="2119401" cy="640096"/>
              </a:xfrm>
              <a:custGeom>
                <a:rect b="b" l="l" r="r" t="t"/>
                <a:pathLst>
                  <a:path extrusionOk="0" h="99" w="326">
                    <a:moveTo>
                      <a:pt x="119" y="67"/>
                    </a:moveTo>
                    <a:cubicBezTo>
                      <a:pt x="77" y="67"/>
                      <a:pt x="37" y="57"/>
                      <a:pt x="2" y="40"/>
                    </a:cubicBezTo>
                    <a:cubicBezTo>
                      <a:pt x="1" y="51"/>
                      <a:pt x="0" y="63"/>
                      <a:pt x="0" y="74"/>
                    </a:cubicBezTo>
                    <a:cubicBezTo>
                      <a:pt x="36" y="90"/>
                      <a:pt x="76" y="99"/>
                      <a:pt x="119" y="99"/>
                    </a:cubicBezTo>
                    <a:cubicBezTo>
                      <a:pt x="200" y="99"/>
                      <a:pt x="273" y="67"/>
                      <a:pt x="326" y="14"/>
                    </a:cubicBezTo>
                    <a:cubicBezTo>
                      <a:pt x="315" y="10"/>
                      <a:pt x="304" y="5"/>
                      <a:pt x="294" y="0"/>
                    </a:cubicBezTo>
                    <a:cubicBezTo>
                      <a:pt x="247" y="42"/>
                      <a:pt x="186" y="67"/>
                      <a:pt x="119" y="67"/>
                    </a:cubicBezTo>
                    <a:close/>
                  </a:path>
                </a:pathLst>
              </a:custGeom>
              <a:solidFill>
                <a:srgbClr val="A1C3FA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 rot="-2081187">
                <a:off x="4457034" y="2893418"/>
                <a:ext cx="1815979" cy="987157"/>
              </a:xfrm>
              <a:custGeom>
                <a:rect b="b" l="l" r="r" t="t"/>
                <a:pathLst>
                  <a:path extrusionOk="0" h="159" w="292">
                    <a:moveTo>
                      <a:pt x="182" y="1"/>
                    </a:moveTo>
                    <a:cubicBezTo>
                      <a:pt x="181" y="2"/>
                      <a:pt x="179" y="3"/>
                      <a:pt x="177" y="4"/>
                    </a:cubicBezTo>
                    <a:cubicBezTo>
                      <a:pt x="137" y="27"/>
                      <a:pt x="88" y="24"/>
                      <a:pt x="51" y="0"/>
                    </a:cubicBezTo>
                    <a:cubicBezTo>
                      <a:pt x="23" y="41"/>
                      <a:pt x="6" y="86"/>
                      <a:pt x="0" y="132"/>
                    </a:cubicBezTo>
                    <a:cubicBezTo>
                      <a:pt x="35" y="149"/>
                      <a:pt x="75" y="159"/>
                      <a:pt x="117" y="159"/>
                    </a:cubicBezTo>
                    <a:cubicBezTo>
                      <a:pt x="184" y="159"/>
                      <a:pt x="245" y="134"/>
                      <a:pt x="292" y="92"/>
                    </a:cubicBezTo>
                    <a:cubicBezTo>
                      <a:pt x="250" y="71"/>
                      <a:pt x="212" y="41"/>
                      <a:pt x="182" y="1"/>
                    </a:cubicBezTo>
                    <a:close/>
                  </a:path>
                </a:pathLst>
              </a:custGeom>
              <a:solidFill>
                <a:srgbClr val="0E65F0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7"/>
              <p:cNvSpPr txBox="1"/>
              <p:nvPr/>
            </p:nvSpPr>
            <p:spPr>
              <a:xfrm rot="-2245873">
                <a:off x="4639442" y="3207930"/>
                <a:ext cx="1304523" cy="563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Assurance de sécurité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6" name="Google Shape;146;p17"/>
            <p:cNvGrpSpPr/>
            <p:nvPr/>
          </p:nvGrpSpPr>
          <p:grpSpPr>
            <a:xfrm>
              <a:off x="3263096" y="71333"/>
              <a:ext cx="2344104" cy="2370669"/>
              <a:chOff x="3263096" y="71333"/>
              <a:chExt cx="2344104" cy="2370669"/>
            </a:xfrm>
          </p:grpSpPr>
          <p:sp>
            <p:nvSpPr>
              <p:cNvPr id="147" name="Google Shape;147;p17"/>
              <p:cNvSpPr/>
              <p:nvPr/>
            </p:nvSpPr>
            <p:spPr>
              <a:xfrm rot="-2081187">
                <a:off x="3407226" y="525393"/>
                <a:ext cx="1943480" cy="1113468"/>
              </a:xfrm>
              <a:custGeom>
                <a:rect b="b" l="l" r="r" t="t"/>
                <a:pathLst>
                  <a:path extrusionOk="0" h="172" w="299">
                    <a:moveTo>
                      <a:pt x="45" y="32"/>
                    </a:moveTo>
                    <a:cubicBezTo>
                      <a:pt x="146" y="32"/>
                      <a:pt x="233" y="89"/>
                      <a:pt x="276" y="172"/>
                    </a:cubicBezTo>
                    <a:cubicBezTo>
                      <a:pt x="284" y="164"/>
                      <a:pt x="292" y="155"/>
                      <a:pt x="299" y="146"/>
                    </a:cubicBezTo>
                    <a:cubicBezTo>
                      <a:pt x="248" y="59"/>
                      <a:pt x="153" y="0"/>
                      <a:pt x="45" y="0"/>
                    </a:cubicBezTo>
                    <a:cubicBezTo>
                      <a:pt x="30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8" y="33"/>
                    </a:cubicBezTo>
                    <a:cubicBezTo>
                      <a:pt x="27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A1C3FA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 rot="-2081187">
                <a:off x="3761328" y="760580"/>
                <a:ext cx="1606237" cy="1343790"/>
              </a:xfrm>
              <a:custGeom>
                <a:rect b="b" l="l" r="r" t="t"/>
                <a:pathLst>
                  <a:path extrusionOk="0" h="217" w="258">
                    <a:moveTo>
                      <a:pt x="132" y="200"/>
                    </a:moveTo>
                    <a:cubicBezTo>
                      <a:pt x="135" y="205"/>
                      <a:pt x="138" y="211"/>
                      <a:pt x="140" y="217"/>
                    </a:cubicBezTo>
                    <a:cubicBezTo>
                      <a:pt x="186" y="200"/>
                      <a:pt x="227" y="174"/>
                      <a:pt x="258" y="140"/>
                    </a:cubicBezTo>
                    <a:cubicBezTo>
                      <a:pt x="215" y="57"/>
                      <a:pt x="128" y="0"/>
                      <a:pt x="27" y="0"/>
                    </a:cubicBezTo>
                    <a:cubicBezTo>
                      <a:pt x="18" y="0"/>
                      <a:pt x="9" y="0"/>
                      <a:pt x="0" y="1"/>
                    </a:cubicBezTo>
                    <a:cubicBezTo>
                      <a:pt x="21" y="43"/>
                      <a:pt x="34" y="90"/>
                      <a:pt x="34" y="140"/>
                    </a:cubicBezTo>
                    <a:cubicBezTo>
                      <a:pt x="74" y="142"/>
                      <a:pt x="111" y="163"/>
                      <a:pt x="132" y="200"/>
                    </a:cubicBezTo>
                    <a:close/>
                  </a:path>
                </a:pathLst>
              </a:custGeom>
              <a:solidFill>
                <a:srgbClr val="0944A1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7"/>
              <p:cNvSpPr txBox="1"/>
              <p:nvPr/>
            </p:nvSpPr>
            <p:spPr>
              <a:xfrm>
                <a:off x="3919788" y="1123225"/>
                <a:ext cx="1304400" cy="5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Veille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50" name="Google Shape;150;p17"/>
            <p:cNvGrpSpPr/>
            <p:nvPr/>
          </p:nvGrpSpPr>
          <p:grpSpPr>
            <a:xfrm>
              <a:off x="4593307" y="804376"/>
              <a:ext cx="2268741" cy="2444000"/>
              <a:chOff x="4593307" y="804376"/>
              <a:chExt cx="2268741" cy="2444000"/>
            </a:xfrm>
          </p:grpSpPr>
          <p:sp>
            <p:nvSpPr>
              <p:cNvPr id="151" name="Google Shape;151;p17"/>
              <p:cNvSpPr/>
              <p:nvPr/>
            </p:nvSpPr>
            <p:spPr>
              <a:xfrm rot="-2081188">
                <a:off x="5623193" y="814800"/>
                <a:ext cx="698156" cy="2118270"/>
              </a:xfrm>
              <a:custGeom>
                <a:rect b="b" l="l" r="r" t="t"/>
                <a:pathLst>
                  <a:path extrusionOk="0" h="328" w="107">
                    <a:moveTo>
                      <a:pt x="52" y="26"/>
                    </a:moveTo>
                    <a:cubicBezTo>
                      <a:pt x="67" y="59"/>
                      <a:pt x="75" y="95"/>
                      <a:pt x="75" y="132"/>
                    </a:cubicBezTo>
                    <a:cubicBezTo>
                      <a:pt x="75" y="204"/>
                      <a:pt x="46" y="268"/>
                      <a:pt x="0" y="315"/>
                    </a:cubicBezTo>
                    <a:cubicBezTo>
                      <a:pt x="10" y="320"/>
                      <a:pt x="21" y="325"/>
                      <a:pt x="32" y="328"/>
                    </a:cubicBezTo>
                    <a:cubicBezTo>
                      <a:pt x="78" y="276"/>
                      <a:pt x="107" y="208"/>
                      <a:pt x="107" y="132"/>
                    </a:cubicBezTo>
                    <a:cubicBezTo>
                      <a:pt x="107" y="85"/>
                      <a:pt x="95" y="40"/>
                      <a:pt x="75" y="0"/>
                    </a:cubicBezTo>
                    <a:cubicBezTo>
                      <a:pt x="68" y="9"/>
                      <a:pt x="60" y="18"/>
                      <a:pt x="52" y="26"/>
                    </a:cubicBezTo>
                    <a:close/>
                  </a:path>
                </a:pathLst>
              </a:custGeom>
              <a:solidFill>
                <a:srgbClr val="A1C3FA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 rot="-2081187">
                <a:off x="5001092" y="1289142"/>
                <a:ext cx="1148261" cy="1791718"/>
              </a:xfrm>
              <a:custGeom>
                <a:rect b="b" l="l" r="r" t="t"/>
                <a:pathLst>
                  <a:path extrusionOk="0" h="289" w="184">
                    <a:moveTo>
                      <a:pt x="161" y="0"/>
                    </a:moveTo>
                    <a:cubicBezTo>
                      <a:pt x="128" y="34"/>
                      <a:pt x="87" y="60"/>
                      <a:pt x="40" y="76"/>
                    </a:cubicBezTo>
                    <a:cubicBezTo>
                      <a:pt x="52" y="121"/>
                      <a:pt x="36" y="170"/>
                      <a:pt x="0" y="200"/>
                    </a:cubicBezTo>
                    <a:cubicBezTo>
                      <a:pt x="29" y="240"/>
                      <a:pt x="67" y="270"/>
                      <a:pt x="109" y="289"/>
                    </a:cubicBezTo>
                    <a:cubicBezTo>
                      <a:pt x="155" y="242"/>
                      <a:pt x="184" y="178"/>
                      <a:pt x="184" y="106"/>
                    </a:cubicBezTo>
                    <a:cubicBezTo>
                      <a:pt x="184" y="69"/>
                      <a:pt x="176" y="33"/>
                      <a:pt x="161" y="0"/>
                    </a:cubicBezTo>
                    <a:close/>
                  </a:path>
                </a:pathLst>
              </a:custGeom>
              <a:solidFill>
                <a:srgbClr val="307BF3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7"/>
              <p:cNvSpPr txBox="1"/>
              <p:nvPr/>
            </p:nvSpPr>
            <p:spPr>
              <a:xfrm rot="4352156">
                <a:off x="5032997" y="1939707"/>
                <a:ext cx="1304532" cy="562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Protection 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54" name="Google Shape;154;p17"/>
          <p:cNvSpPr/>
          <p:nvPr/>
        </p:nvSpPr>
        <p:spPr>
          <a:xfrm rot="-2056214">
            <a:off x="7156657" y="3116165"/>
            <a:ext cx="969638" cy="963422"/>
          </a:xfrm>
          <a:prstGeom prst="ellipse">
            <a:avLst/>
          </a:prstGeom>
          <a:solidFill>
            <a:srgbClr val="65F0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5726745" y="2609269"/>
            <a:ext cx="1774549" cy="1588049"/>
            <a:chOff x="1978637" y="1202068"/>
            <a:chExt cx="2407147" cy="2190413"/>
          </a:xfrm>
        </p:grpSpPr>
        <p:sp>
          <p:nvSpPr>
            <p:cNvPr id="156" name="Google Shape;156;p17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65F0A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B714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6381728" y="3622717"/>
            <a:ext cx="1554022" cy="1766944"/>
            <a:chOff x="2867112" y="2599927"/>
            <a:chExt cx="2108006" cy="2437164"/>
          </a:xfrm>
        </p:grpSpPr>
        <p:sp>
          <p:nvSpPr>
            <p:cNvPr id="160" name="Google Shape;160;p17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65F0A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B774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" name="Google Shape;163;p17"/>
          <p:cNvGrpSpPr/>
          <p:nvPr/>
        </p:nvGrpSpPr>
        <p:grpSpPr>
          <a:xfrm>
            <a:off x="7465710" y="3524470"/>
            <a:ext cx="1787346" cy="1520718"/>
            <a:chOff x="4337515" y="2464414"/>
            <a:chExt cx="2424506" cy="2097542"/>
          </a:xfrm>
        </p:grpSpPr>
        <p:sp>
          <p:nvSpPr>
            <p:cNvPr id="164" name="Google Shape;164;p17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65F0A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C8148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6673648" y="1789486"/>
            <a:ext cx="1728073" cy="1718735"/>
            <a:chOff x="3263096" y="71333"/>
            <a:chExt cx="2344104" cy="2370669"/>
          </a:xfrm>
        </p:grpSpPr>
        <p:sp>
          <p:nvSpPr>
            <p:cNvPr id="168" name="Google Shape;168;p17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65F0A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8563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7654279" y="2320942"/>
            <a:ext cx="1672516" cy="1771900"/>
            <a:chOff x="4593307" y="804376"/>
            <a:chExt cx="2268741" cy="2444000"/>
          </a:xfrm>
        </p:grpSpPr>
        <p:sp>
          <p:nvSpPr>
            <p:cNvPr id="172" name="Google Shape;172;p17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65F0A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0E945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5" name="Google Shape;175;p17"/>
          <p:cNvSpPr/>
          <p:nvPr/>
        </p:nvSpPr>
        <p:spPr>
          <a:xfrm rot="-2056214">
            <a:off x="7156657" y="3116165"/>
            <a:ext cx="969638" cy="963422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5726745" y="2609269"/>
            <a:ext cx="1774549" cy="1588049"/>
            <a:chOff x="1978637" y="1202068"/>
            <a:chExt cx="2407147" cy="2190413"/>
          </a:xfrm>
        </p:grpSpPr>
        <p:sp>
          <p:nvSpPr>
            <p:cNvPr id="177" name="Google Shape;177;p17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Contribution à la protection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381728" y="3622717"/>
            <a:ext cx="1554022" cy="1766944"/>
            <a:chOff x="2867112" y="2599927"/>
            <a:chExt cx="2108006" cy="2437164"/>
          </a:xfrm>
        </p:grpSpPr>
        <p:sp>
          <p:nvSpPr>
            <p:cNvPr id="181" name="Google Shape;181;p17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Coordination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7465710" y="3524470"/>
            <a:ext cx="1787346" cy="1520718"/>
            <a:chOff x="4337515" y="2464414"/>
            <a:chExt cx="2424506" cy="2097542"/>
          </a:xfrm>
        </p:grpSpPr>
        <p:sp>
          <p:nvSpPr>
            <p:cNvPr id="185" name="Google Shape;185;p17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Assurance de sécurité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" name="Google Shape;188;p17"/>
          <p:cNvGrpSpPr/>
          <p:nvPr/>
        </p:nvGrpSpPr>
        <p:grpSpPr>
          <a:xfrm>
            <a:off x="6673648" y="1789486"/>
            <a:ext cx="1728073" cy="1718735"/>
            <a:chOff x="3263096" y="71333"/>
            <a:chExt cx="2344104" cy="2370669"/>
          </a:xfrm>
        </p:grpSpPr>
        <p:sp>
          <p:nvSpPr>
            <p:cNvPr id="189" name="Google Shape;189;p17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Veille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17"/>
          <p:cNvGrpSpPr/>
          <p:nvPr/>
        </p:nvGrpSpPr>
        <p:grpSpPr>
          <a:xfrm>
            <a:off x="7654279" y="2320942"/>
            <a:ext cx="1672516" cy="1771900"/>
            <a:chOff x="4593307" y="804376"/>
            <a:chExt cx="2268741" cy="2444000"/>
          </a:xfrm>
        </p:grpSpPr>
        <p:sp>
          <p:nvSpPr>
            <p:cNvPr id="193" name="Google Shape;193;p17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Protection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>
            <p:ph type="title"/>
          </p:nvPr>
        </p:nvSpPr>
        <p:spPr>
          <a:xfrm>
            <a:off x="730000" y="1318650"/>
            <a:ext cx="1612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SOC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328150" y="2571750"/>
            <a:ext cx="299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Comment fonctionne le SOC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00" y="1560488"/>
            <a:ext cx="4101499" cy="20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/>
        </p:nvSpPr>
        <p:spPr>
          <a:xfrm>
            <a:off x="137375" y="4365000"/>
            <a:ext cx="4166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Source :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https://www.bt-blue.com/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https://www.advens.fr/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328150" y="2060425"/>
            <a:ext cx="299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Ses 8 caractéristiques.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434343"/>
                </a:solidFill>
              </a:rPr>
              <a:t>Comment fonctionne le SOC ?</a:t>
            </a:r>
            <a:endParaRPr u="sng">
              <a:solidFill>
                <a:srgbClr val="434343"/>
              </a:solidFill>
            </a:endParaRPr>
          </a:p>
        </p:txBody>
      </p:sp>
      <p:sp>
        <p:nvSpPr>
          <p:cNvPr id="210" name="Google Shape;210;p19"/>
          <p:cNvSpPr txBox="1"/>
          <p:nvPr>
            <p:ph idx="1" type="subTitle"/>
          </p:nvPr>
        </p:nvSpPr>
        <p:spPr>
          <a:xfrm>
            <a:off x="730000" y="2383150"/>
            <a:ext cx="33009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-"/>
            </a:pPr>
            <a:r>
              <a:rPr b="1" lang="fr">
                <a:solidFill>
                  <a:srgbClr val="FF9900"/>
                </a:solidFill>
              </a:rPr>
              <a:t>Pare-feu</a:t>
            </a:r>
            <a:endParaRPr b="1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-"/>
            </a:pPr>
            <a:r>
              <a:rPr b="1" lang="fr">
                <a:solidFill>
                  <a:srgbClr val="FF0000"/>
                </a:solidFill>
              </a:rPr>
              <a:t>IPS/IDS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-"/>
            </a:pPr>
            <a:r>
              <a:rPr b="1" lang="fr">
                <a:solidFill>
                  <a:srgbClr val="4A86E8"/>
                </a:solidFill>
              </a:rPr>
              <a:t>Détection de vulnérabilités / sondes / systèmes du SIEM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800" y="1776413"/>
            <a:ext cx="40767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7870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SES 8 CARACTÉRISTIQUES </a:t>
            </a: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17991" r="18725" t="0"/>
          <a:stretch/>
        </p:blipFill>
        <p:spPr>
          <a:xfrm>
            <a:off x="2558288" y="781850"/>
            <a:ext cx="4027423" cy="35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595250" y="969200"/>
            <a:ext cx="1305000" cy="5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0" y="23652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En attente de vos questions..</a:t>
            </a:r>
            <a:endParaRPr i="1"/>
          </a:p>
        </p:txBody>
      </p:sp>
      <p:sp>
        <p:nvSpPr>
          <p:cNvPr id="224" name="Google Shape;224;p21"/>
          <p:cNvSpPr/>
          <p:nvPr/>
        </p:nvSpPr>
        <p:spPr>
          <a:xfrm>
            <a:off x="587600" y="961550"/>
            <a:ext cx="1327800" cy="5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